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70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2E4EA-9D11-4282-9864-8FA1C30F739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C627-6858-4026-ADF6-B9DF8452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3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A9DB-2991-450F-A946-235249A65F35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2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9BD5-7F73-4795-9B5D-58AF578FA7B9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7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6F1-5295-41EE-A9F5-826C6387CC77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7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04EF-E951-4780-ACBA-E1C5F8D43A03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0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5433-178D-4116-944F-0F1B56782B66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0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B4A-1512-44AB-AD19-720AAAED8425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42E0-3A25-4BFB-A3F7-C8351C51E1D0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323C-779F-40EA-915B-DE3E51DA3525}" type="datetime1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8BFD-07FA-4069-B54C-BD1BEDE965EB}" type="datetime1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5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B5C9-C939-4534-BD59-7EC8967160E1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1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86C1-D8F7-4502-A842-FE5C82523B8D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2EB60-069B-467D-B166-DF5D5B2FC5CB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C1B1C-5FBC-4FA6-AF56-D2D8EE90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8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5171" y="2640619"/>
            <a:ext cx="6583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EG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(2) غابات </a:t>
            </a:r>
            <a:r>
              <a:rPr lang="ar-EG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العروض </a:t>
            </a:r>
            <a:r>
              <a:rPr lang="ar-EG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المعتدله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14984" y="4023208"/>
            <a:ext cx="427873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أ.د./عزة عبدالله</a:t>
            </a:r>
          </a:p>
          <a:p>
            <a:pPr algn="ctr"/>
            <a:r>
              <a:rPr lang="ar-EG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أستاذ الجغرافيا الطبيعية</a:t>
            </a:r>
          </a:p>
          <a:p>
            <a:pPr algn="ctr"/>
            <a:r>
              <a:rPr lang="ar-EG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كلية الآداب – جامعة بنها</a:t>
            </a:r>
            <a:endParaRPr lang="en-US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AF0D-C00C-45E8-8B29-4F651B26560B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55294" y="1271045"/>
            <a:ext cx="92384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الجغرافيه </a:t>
            </a:r>
            <a:r>
              <a:rPr lang="ar-EG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الحيويه (ب</a:t>
            </a:r>
            <a:r>
              <a:rPr lang="ar-EG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ar-EG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الفرقه الثانيه قسم </a:t>
            </a:r>
            <a:r>
              <a:rPr lang="ar-EG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الجغرافيا ونظم المعلومات الجغرافيه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779" y="373226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32656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51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61"/>
    </mc:Choice>
    <mc:Fallback xmlns="">
      <p:transition spd="slow" advTm="1286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37161" y="1002551"/>
            <a:ext cx="5711499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هذا الاقليم هو الاقليم الوحيد الذى يطلق عليه اسم احراج البحر المتوسط. وذلك نظرا لأن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هذا الاقليم لايمثل نطاقا غابيا متصلا بل يمثل غابات صغيرة أو أحراج يتخللها العشب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ويطلق عليها اسم أشجار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الماكى </a:t>
            </a:r>
            <a:r>
              <a:rPr lang="en-US" sz="2400" b="1" u="sng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Maquis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وتنمو هذه الأشجار فى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التربات الرقيقة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التى تعجز عن اعالة الأشجار.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اقليم كاليفورنيا فإنه نظرا لغزارة الأمطار على السفوح الغربية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لجبال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سيرانيفادا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فإن أحراج البحر المتوسط تبلغ حدا كبيرا جدا من الضخامة والاتصال ويطلق عليها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محليا اسم تشابرال </a:t>
            </a:r>
            <a:r>
              <a:rPr lang="en-US" sz="2400" b="1" u="sng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Chapparal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1064" y="249278"/>
            <a:ext cx="4887878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الخصائص النباتية لاقليم البحر </a:t>
            </a:r>
            <a:r>
              <a:rPr lang="ar-EG" sz="2800" b="1" u="sng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المتوسط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65D9-72BD-458F-9D96-18B0F6FDA58E}" type="datetime1">
              <a:rPr lang="en-US" smtClean="0"/>
              <a:t>3/24/2020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2989" y="934095"/>
            <a:ext cx="5563868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المناطق الداخلية التى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تقل فيها الأمطار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اقليم البحر المتوسط توجد أنواع من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الحشائش الخشنة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كما هو الحال فى هضبة الشطوط فى بلاد المغرب وتعرف باسم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حشائش الحلفا </a:t>
            </a:r>
            <a:r>
              <a:rPr lang="en-US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Esparto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فى مناطق البحر المتوسط حيث توجد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التربة الجيرية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ينمو نوع مميز من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الشجيرات الشوكية القصيرة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جنوب أوربا وتعرف باسم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الجاريك </a:t>
            </a:r>
            <a:r>
              <a:rPr lang="en-US" sz="2400" b="1" u="sng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Garigue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فى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المناطق المرتفعة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توجد بعض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الأشجار المخروطية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88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455"/>
    </mc:Choice>
    <mc:Fallback xmlns="">
      <p:transition spd="slow" advTm="3945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9144" y="589697"/>
            <a:ext cx="3915178" cy="5586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الحياة الحيوانية فى اقليم البحر المتوسط: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من أهم الحيوانات الماعز الجبلى والذئاب والغزال والظبى والسنجاب والأسد الجبلى والدب الرمادى والكانجارو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يوجد العديد من الطيور مثل طائر الكندور وهو نسر أمريكى ضخم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يوجد ايضاً البعوض والجراد.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5F57-A128-4F9D-86ED-CC365DD5FC71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487" y="266531"/>
            <a:ext cx="7122017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الأهمية الاقتصادية لغابات البحر المتوسط :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تم ازالة مساحات كبيرة من الغابات والحشائش وحل محلها الزراعة التقليدية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تعتبر أشجار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البلوط الفلينى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من أهم الاشجار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ذات القيمة الاقتصادية والأكثر انتشاراً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الاقليم ، ويبلغ ارتفاع هذه الاشجار ما بين 20 -60 قدم ويبلغ قطرها 4 قدم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تكثر هذه الاشجار على السفوح الجبلية المنخفضة.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تنتشر فى البرتغال وأسبانيا والجزائر والمغرب وتونس 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وجنوب فرنسا وايطاليا.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يستخدم الفلين المستخرج من هذه الأشجار فى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الصناعات الحربية.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951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89"/>
    </mc:Choice>
    <mc:Fallback xmlns="">
      <p:transition spd="slow" advTm="2328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2704" y="2080644"/>
            <a:ext cx="6420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نشكركم على حسن الاستماع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5FDB-D287-4208-86D6-FFD9135EC256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1"/>
    </mc:Choice>
    <mc:Fallback xmlns="">
      <p:transition spd="slow" advTm="636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397" y="356316"/>
            <a:ext cx="11118158" cy="60401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غابات العروض المعتدلة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يقع هذا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الأقليم نظرياً ما بين خطى عرض 30 – 40 شمالاً وجنوباً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ويختلف هذا الأقليم عن أقليم الغابات المدارية فيما يلى :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just" rtl="1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انخفاض درجة الحرارة نسبياً 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just" rtl="1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زيادة المدى الحرارى بشكل واضح.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just" rtl="1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كمية الأمطار أقل من الأقليم السابق.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indent="228600"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وعلى الرغم من أن هذا الأقليم يعتبر وحدة حيوية مميزة ، الا أنه يمكن تمييز بعض الفروقات الحيوية التى تدعو إلى تقسيم هذا الأقليم إلى إقليمين متميزين هما :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R="0" lvl="0" algn="just" rtl="1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غابات جنوب الصين                                     غابات وأحراج البحر المتوسط.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EB253-EDC2-4DA5-AE1D-893B228BA924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8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29"/>
    </mc:Choice>
    <mc:Fallback xmlns="">
      <p:transition spd="slow" advTm="5242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765" y="824441"/>
            <a:ext cx="11693237" cy="52091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وتجدر الاشارة إلى وجود فروقات حيوية بين الاقليمين يمكن حصرها فيما يلى :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6858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1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.وقوع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اقليم البحر المتوسط غرب القارات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ويقع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اقليم جنوب الصين شرق القارات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6858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2.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أمطار اقليم البحر المتوسط شتوية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وتتراوح كميتها بين 15-35 بوصة ، بينما تسقط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أمطار أقليم جنوب الصين على مدار العام مع تركز واضح فى الصيف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وتتراوح الكمية بين 30- 65 بوصة ، ويتشابهان فى انهما من الأقاليم الغابية دائمة الخضرة.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6858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3.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يمر بسواحل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اقليم جنوب الصين تيارات بحرية دفيئة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مما يساعد على رفع درجة حرارة السواحل ، وغزارة الأمطار ، بينما تمر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بسواحل اقليم البحر المتوسط تيارت باردة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تساعد على خفض درجات الحرارة كما تساهم فى جفاف مناطق ساحلية.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7CA1-8671-4EA7-80E6-336BC5AF7E05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7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665"/>
    </mc:Choice>
    <mc:Fallback xmlns="">
      <p:transition spd="slow" advTm="6966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9673" y="886882"/>
            <a:ext cx="4350327" cy="52091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الموقع الجغرافى لغابات  جنوب الصين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جنوب الصين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جنوب شرق آستراليا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الطرف الجنوبى الشرقى من أفريقيا أقليم ناتال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جنوب شرق البرازيل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جنوب شرق الولايات المتحدة.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BAB-A381-470B-9BA1-2850718E3C48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36372" y="398286"/>
            <a:ext cx="4939048" cy="618630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الخصائص المناخية لاقليم جنوب الصين: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تنخفض درجات الحرارة فى فصل الشتاء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حيث تصل فى أبرد الشهور إلى ما يتراوح بين 40،55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  <a:sym typeface="Symbol" panose="05050102010706020507" pitchFamily="18" charset="2"/>
              </a:rPr>
              <a:t>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ف 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يبلغ معدل آحر الشهور 80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  <a:sym typeface="Symbol" panose="05050102010706020507" pitchFamily="18" charset="2"/>
              </a:rPr>
              <a:t>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ف.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تتركز معظم أمطار هذا الاقليم فى فصل الصيف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ويتراوح معدل المطر السنوى بين 30 و65 بوصة.</a:t>
            </a:r>
          </a:p>
          <a:p>
            <a:pPr algn="just" rtl="1">
              <a:lnSpc>
                <a:spcPct val="150000"/>
              </a:lnSpc>
            </a:pP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تختلف كمية المطر أختلافا كبيرا من منطقة الى أخرى تبعا للقرب من البحر أو لمواجهة الجبال للرياح الرطبة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833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51"/>
    </mc:Choice>
    <mc:Fallback xmlns="">
      <p:transition spd="slow" advTm="2985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8377" y="1063986"/>
            <a:ext cx="4908371" cy="46705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0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الخصائص النباتية لاقليم جنوب الصين: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</a:t>
            </a: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نظرا لخصائص الاقليم المناخية، فينمو فى هذا الاقليم الأشجار الضخمة نسبيا لأن </a:t>
            </a:r>
            <a:r>
              <a:rPr lang="ar-EG" sz="20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فصل المطر يتناسب مع فصل الحرارة </a:t>
            </a: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ولذلك تتكون غابات كثيفة.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</a:t>
            </a: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يوجد فى هذا الاقليم مجموعة من الانواع الشجرية بعضها يشبه ما هو موجود </a:t>
            </a:r>
            <a:r>
              <a:rPr lang="ar-EG" sz="20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الاقليم الاستوائى والموسمى </a:t>
            </a: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وبعضها يشبة ما هو موجود فى</a:t>
            </a: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0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الغابات الشوكية </a:t>
            </a: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وفى الاطراف الشمالية البعيدة عن خط الاستواء</a:t>
            </a:r>
          </a:p>
          <a:p>
            <a:pPr algn="just" rtl="1">
              <a:lnSpc>
                <a:spcPct val="150000"/>
              </a:lnSpc>
            </a:pP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تتمثل بعض</a:t>
            </a: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0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الأشجار النفضية </a:t>
            </a: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وبعض </a:t>
            </a:r>
            <a:r>
              <a:rPr lang="ar-EG" sz="20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الأشجار المخروطية</a:t>
            </a: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	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A850-63FC-4674-B17A-A8196E37EB4A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9094" y="425615"/>
            <a:ext cx="6027312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تمتاز أشجار غابات الصين بأنها عالية دائمة الخضرة</a:t>
            </a:r>
          </a:p>
          <a:p>
            <a:pPr marL="457200" indent="-4572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ضخمة الجذوع عريضة الأوراق </a:t>
            </a:r>
          </a:p>
          <a:p>
            <a:pPr marL="457200" indent="-4572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قد يتخللها بعض الأشجار التى تنتمى لغابات البحر المتوسط مثل أشجار البلوط</a:t>
            </a:r>
          </a:p>
          <a:p>
            <a:pPr marL="457200" indent="-4572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تنمو أنواع أخرى من الأشجار أهمها </a:t>
            </a:r>
            <a:r>
              <a:rPr lang="ar-EG" sz="20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أشجار البتولا والاسفندان والجوز.</a:t>
            </a:r>
            <a:endParaRPr lang="en-US" sz="2000" u="sng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9094" y="3609891"/>
            <a:ext cx="5821250" cy="240065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0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النشاط الاقتصادى لاقليم جنوب الصين: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تمثل أشجار هذه الغابات </a:t>
            </a:r>
            <a:r>
              <a:rPr lang="ar-EG" sz="20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موردا هاما للاخشاب وخاصة اشجار الجوز والبلوط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EG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ازيلت مساحات واسعة منها وخاصة فى وسط وجنوب الصين وحلت محلها زراعة محاصيل متعددة أهمها </a:t>
            </a:r>
            <a:r>
              <a:rPr lang="ar-EG" sz="20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الأرز والقطن.</a:t>
            </a:r>
            <a:endParaRPr lang="en-US" sz="20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30344" y="48236"/>
            <a:ext cx="52357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الخصائص النباتية لاقليم جنوب الصين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997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59"/>
    </mc:Choice>
    <mc:Fallback xmlns="">
      <p:transition spd="slow" advTm="4975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8" y="272886"/>
            <a:ext cx="11194473" cy="40087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غابات البحر المتوسط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تنتشر غابات البحر المتوسط على طول سواحل البحر المتوسط فى العالم القديم ويشمل: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السواحل الجنوبية لأوربا فى البرتغال وأسبانيا وجنوب فرنسا وشبه الجزيرة الأيطالية وسواحل البلقان وسواحل تركيا فى آسيا وساحل الشام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أفريقيا تشمل الساحل الشمالى الغربى ممثلا فى بلاد المغرب.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3" name="Picture 2" descr="https://sp.yimg.com/xj/th?id=OIP.M0cc8a514d82c6416e98c4e4ac1ba835fo0&amp;pid=15.1&amp;P=0&amp;w=220&amp;h=14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2"/>
          <a:stretch/>
        </p:blipFill>
        <p:spPr bwMode="auto">
          <a:xfrm>
            <a:off x="360218" y="3755540"/>
            <a:ext cx="4105213" cy="233296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49091" y="3755540"/>
            <a:ext cx="6705600" cy="2623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نصف الكرة الشمالى يتمثل الاقليم فى كاليفورنيا</a:t>
            </a: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نصف الكرة الجنوبى يتمثل فى وسط شيلى وفى الطرف الجنوبى الغربى لأفريقيا، والطرف الجنوبى الغربى لاستراليا.</a:t>
            </a:r>
            <a:endParaRPr lang="en-US" sz="2800" dirty="0">
              <a:solidFill>
                <a:srgbClr val="0099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EF15-0984-40B8-9F18-0EF3475ED5B8}" type="datetime1">
              <a:rPr lang="en-US" smtClean="0"/>
              <a:t>3/24/2020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0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95"/>
    </mc:Choice>
    <mc:Fallback xmlns="">
      <p:transition spd="slow" advTm="5449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891" y="537656"/>
            <a:ext cx="10709564" cy="5863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الخصائص المناخية لاقليم البحر المتوسط: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الاقليم حار فى فصل الصيف ومعتدل فى فصل الشتاء.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يتراوح المعدل السنوى لدرجات الحرارة ما بين   55 ، 70</a:t>
            </a:r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  <a:sym typeface="Symbol" panose="05050102010706020507" pitchFamily="18" charset="2"/>
              </a:rPr>
              <a:t>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ف. وهو بهذا يختلف عن المجموعة المدارية السابقة والتى يصل هذا المعدل فيها إلى 80</a:t>
            </a:r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  <a:sym typeface="Symbol" panose="05050102010706020507" pitchFamily="18" charset="2"/>
              </a:rPr>
              <a:t>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ف. 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يلاحظ أن هذا المعدل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يختلف أختلافا كبيرا من منطقة إلى أخرى داخل الاقليم وذلك طبقا للظروف المحلية.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بصفة عامة فإن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معدل درجات الحرارة فى اقليم البحر</a:t>
            </a:r>
          </a:p>
          <a:p>
            <a:pPr algn="just" rtl="1">
              <a:lnSpc>
                <a:spcPct val="150000"/>
              </a:lnSpc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المتوسط فى العالم القديم أعلى من بقية جهات الاقليم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7E43-C4BB-4E7E-97CA-CC0D968BD7B0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63"/>
    </mc:Choice>
    <mc:Fallback xmlns="">
      <p:transition spd="slow" advTm="5656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4098" y="3212113"/>
            <a:ext cx="8545845" cy="327012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تسقط الأمطار شتاءا نتيجة لهبوب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الرياح العكسية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وأعاصيرها.</a:t>
            </a:r>
          </a:p>
          <a:p>
            <a:pPr indent="457200"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يتراوح معدل المطر السنوى بين 15 و 35 بوصة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وتتفاوت هذه الكمية من منطقة إلى أخرى تبعا للظروف المحلية لكل منطقة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 </a:t>
            </a:r>
          </a:p>
          <a:p>
            <a:pPr indent="457200"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على الرغم من قلة كمية الأمطار نسبيا ألا أن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فاعليتها كبيرة نتيجة لسقوطها فى فصل الشتاء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الذى يتميز بأنخفاض درجة الحرارة.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052" y="863940"/>
            <a:ext cx="11297939" cy="19774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المدى الحرارى السنوى كبير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وقد يصل إلى 30</a:t>
            </a:r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  <a:sym typeface="Symbol" panose="05050102010706020507" pitchFamily="18" charset="2"/>
              </a:rPr>
              <a:t>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ف، كما أن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المدى الحرارى اليومى كبير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أيضا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ويزداد فى الداخل ويقل تدريجيا نحو الساحل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 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قد تهبط درجات الحرارة خلال ليالى فصل الشتاء الصافية بحيث تؤدى إلى حدوث الصقيع.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0533" y="94499"/>
            <a:ext cx="57198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الخصائص المناخية لاقليم البحر المتوسط: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F0ED-DBB5-46EE-9B16-AFE5BD1636B6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6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515"/>
    </mc:Choice>
    <mc:Fallback xmlns="">
      <p:transition spd="slow" advTm="6751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24" y="625297"/>
            <a:ext cx="11414975" cy="58554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الخصائص النباتية لاقليم البحر المتوسط: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نظرا لأن فصل المطر لايتوافق مع فصل الحرارة، كما أن كمية المطر أقل من أقليم جنوب الصين، فإن أشجار هذه المنطقة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أقل ضخامة ولاتمثل نطاقا غابيا ضخما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ومن أهم الخصائص الشجرية أن أشجار هذا الاقليم من النوع الذى يقاوم الجفاف فى فصل الصيف الطويل وذلك بالطرق التالية: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69875" marR="0" indent="-269875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1- أن تكون له أوراق صغيرة جلدية السطح مثل أوراق الزيتون والموالح.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69875" marR="0" indent="-269875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2- أن يكون له جذور طويلة جدا مثل العنب.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69875" marR="0" indent="-269875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3-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أن يكون لها لحاء سميك على جذع الشجرة مثل شجر البلوط الفلينى.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3FEE-4C65-4722-9423-691BB5E3A508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1B1C-5FBC-4FA6-AF56-D2D8EE903E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3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16"/>
    </mc:Choice>
    <mc:Fallback xmlns="">
      <p:transition spd="slow" advTm="4311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711</Words>
  <Application>Microsoft Office PowerPoint</Application>
  <PresentationFormat>Custom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HP</dc:creator>
  <cp:lastModifiedBy>Dr.Azza</cp:lastModifiedBy>
  <cp:revision>132</cp:revision>
  <dcterms:created xsi:type="dcterms:W3CDTF">2016-03-13T17:06:06Z</dcterms:created>
  <dcterms:modified xsi:type="dcterms:W3CDTF">2020-03-24T14:41:15Z</dcterms:modified>
</cp:coreProperties>
</file>